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9" r:id="rId5"/>
    <p:sldId id="435" r:id="rId6"/>
    <p:sldId id="436" r:id="rId7"/>
    <p:sldId id="437" r:id="rId8"/>
    <p:sldId id="442" r:id="rId9"/>
    <p:sldId id="443" r:id="rId10"/>
    <p:sldId id="444" r:id="rId11"/>
    <p:sldId id="452" r:id="rId12"/>
    <p:sldId id="453" r:id="rId13"/>
    <p:sldId id="454" r:id="rId14"/>
    <p:sldId id="455" r:id="rId15"/>
    <p:sldId id="457" r:id="rId16"/>
    <p:sldId id="458" r:id="rId17"/>
    <p:sldId id="448" r:id="rId18"/>
    <p:sldId id="461" r:id="rId19"/>
    <p:sldId id="450" r:id="rId20"/>
    <p:sldId id="462" r:id="rId21"/>
    <p:sldId id="463" r:id="rId22"/>
    <p:sldId id="4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p:cViewPr varScale="1">
        <p:scale>
          <a:sx n="67" d="100"/>
          <a:sy n="67" d="100"/>
        </p:scale>
        <p:origin x="620" y="44"/>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6/7/2023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29,000⁺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2022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dirty="0"/>
              <a:t>AMERICAS</a:t>
            </a:r>
          </a:p>
          <a:p>
            <a:pPr>
              <a:lnSpc>
                <a:spcPct val="110000"/>
              </a:lnSpc>
              <a:buSzPct val="100000"/>
            </a:pPr>
            <a:r>
              <a:rPr lang="en-US" sz="1200" dirty="0"/>
              <a:t>Global HQ – Orange County, CA</a:t>
            </a:r>
          </a:p>
          <a:p>
            <a:pPr>
              <a:lnSpc>
                <a:spcPct val="110000"/>
              </a:lnSpc>
              <a:buSzPct val="100000"/>
            </a:pPr>
            <a:r>
              <a:rPr lang="en-US" sz="1200" dirty="0"/>
              <a:t>Bentonville, AR</a:t>
            </a:r>
          </a:p>
          <a:p>
            <a:pPr>
              <a:lnSpc>
                <a:spcPct val="110000"/>
              </a:lnSpc>
              <a:buSzPct val="100000"/>
            </a:pPr>
            <a:r>
              <a:rPr lang="en-US" sz="1200" dirty="0"/>
              <a:t>Chicago, IL</a:t>
            </a:r>
          </a:p>
          <a:p>
            <a:pPr>
              <a:lnSpc>
                <a:spcPct val="110000"/>
              </a:lnSpc>
              <a:buSzPct val="100000"/>
            </a:pPr>
            <a:r>
              <a:rPr lang="en-US" sz="1200" dirty="0"/>
              <a:t>Toronto</a:t>
            </a:r>
          </a:p>
          <a:p>
            <a:pPr>
              <a:lnSpc>
                <a:spcPct val="110000"/>
              </a:lnSpc>
              <a:buSzPct val="100000"/>
            </a:pPr>
            <a:r>
              <a:rPr lang="en-US" sz="1200" dirty="0"/>
              <a:t>Guadalajara</a:t>
            </a:r>
          </a:p>
          <a:p>
            <a:pPr>
              <a:lnSpc>
                <a:spcPct val="110000"/>
              </a:lnSpc>
              <a:buSzPct val="100000"/>
            </a:pPr>
            <a:r>
              <a:rPr lang="en-US" sz="1200" dirty="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ayshafathim/Splunk-Springboot"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a:extLst>
              <a:ext uri="{FF2B5EF4-FFF2-40B4-BE49-F238E27FC236}">
                <a16:creationId xmlns:a16="http://schemas.microsoft.com/office/drawing/2014/main" id="{97D1C4A4-5848-4E63-A7CF-69D8F7E266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657"/>
          <a:stretch/>
        </p:blipFill>
        <p:spPr bwMode="auto">
          <a:xfrm>
            <a:off x="4034536" y="2056856"/>
            <a:ext cx="6430264" cy="2222134"/>
          </a:xfrm>
          <a:prstGeom prst="rect">
            <a:avLst/>
          </a:prstGeom>
          <a:solidFill>
            <a:srgbClr val="FFFFFF"/>
          </a:solidFill>
        </p:spPr>
      </p:pic>
      <p:pic>
        <p:nvPicPr>
          <p:cNvPr id="1032" name="Picture 8" descr="Splunk free vector icon - Iconbolt">
            <a:extLst>
              <a:ext uri="{FF2B5EF4-FFF2-40B4-BE49-F238E27FC236}">
                <a16:creationId xmlns:a16="http://schemas.microsoft.com/office/drawing/2014/main" id="{DFDA005D-46AE-4D66-AA59-FF694E082BE9}"/>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1382" r="21598"/>
          <a:stretch/>
        </p:blipFill>
        <p:spPr bwMode="auto">
          <a:xfrm>
            <a:off x="568960" y="1727200"/>
            <a:ext cx="3149600" cy="288144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B17E882-D393-4A0B-BF7C-111B9F8318E0}"/>
              </a:ext>
            </a:extLst>
          </p:cNvPr>
          <p:cNvSpPr txBox="1"/>
          <p:nvPr/>
        </p:nvSpPr>
        <p:spPr>
          <a:xfrm>
            <a:off x="10119360" y="5577840"/>
            <a:ext cx="1739265" cy="756285"/>
          </a:xfrm>
          <a:prstGeom prst="rect">
            <a:avLst/>
          </a:prstGeom>
          <a:noFill/>
        </p:spPr>
        <p:txBody>
          <a:bodyPr wrap="square" lIns="0" tIns="0" rIns="0" bIns="0" rtlCol="0">
            <a:noAutofit/>
          </a:bodyPr>
          <a:lstStyle/>
          <a:p>
            <a:pPr>
              <a:lnSpc>
                <a:spcPct val="100000"/>
              </a:lnSpc>
              <a:spcBef>
                <a:spcPts val="1200"/>
              </a:spcBef>
              <a:buSzPct val="100000"/>
            </a:pPr>
            <a:r>
              <a:rPr lang="en-US" sz="1800" i="1" dirty="0"/>
              <a:t>Aysha  Fathima</a:t>
            </a:r>
          </a:p>
          <a:p>
            <a:pPr>
              <a:lnSpc>
                <a:spcPct val="100000"/>
              </a:lnSpc>
              <a:spcBef>
                <a:spcPts val="1200"/>
              </a:spcBef>
              <a:buSzPct val="100000"/>
            </a:pPr>
            <a:r>
              <a:rPr lang="en-US" i="1" dirty="0"/>
              <a:t>245237</a:t>
            </a:r>
            <a:endParaRPr lang="en-US" sz="1800" i="1" dirty="0"/>
          </a:p>
          <a:p>
            <a:pPr marL="182880" indent="-182880">
              <a:lnSpc>
                <a:spcPct val="100000"/>
              </a:lnSpc>
              <a:spcBef>
                <a:spcPts val="1200"/>
              </a:spcBef>
              <a:buSzPct val="100000"/>
              <a:buFont typeface="Arial"/>
              <a:buChar char="•"/>
            </a:pPr>
            <a:endParaRPr lang="en-IN" sz="1800" i="1" dirty="0"/>
          </a:p>
        </p:txBody>
      </p:sp>
    </p:spTree>
    <p:extLst>
      <p:ext uri="{BB962C8B-B14F-4D97-AF65-F5344CB8AC3E}">
        <p14:creationId xmlns:p14="http://schemas.microsoft.com/office/powerpoint/2010/main" val="44052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BCECE4B-0A7A-4655-90C4-15AF16E779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208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FE8473D2-5FEB-4A92-9A77-3A1631BA7971}"/>
              </a:ext>
            </a:extLst>
          </p:cNvPr>
          <p:cNvPicPr>
            <a:picLocks noChangeAspect="1"/>
          </p:cNvPicPr>
          <p:nvPr/>
        </p:nvPicPr>
        <p:blipFill rotWithShape="1">
          <a:blip r:embed="rId2"/>
          <a:srcRect t="5630"/>
          <a:stretch/>
        </p:blipFill>
        <p:spPr>
          <a:xfrm>
            <a:off x="0" y="386080"/>
            <a:ext cx="12192000" cy="6471920"/>
          </a:xfrm>
          <a:prstGeom prst="rect">
            <a:avLst/>
          </a:prstGeom>
        </p:spPr>
      </p:pic>
    </p:spTree>
    <p:extLst>
      <p:ext uri="{BB962C8B-B14F-4D97-AF65-F5344CB8AC3E}">
        <p14:creationId xmlns:p14="http://schemas.microsoft.com/office/powerpoint/2010/main" val="6546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7505E3-D6A6-4C35-9B0B-E1137C4CBAAB}"/>
              </a:ext>
            </a:extLst>
          </p:cNvPr>
          <p:cNvPicPr>
            <a:picLocks noChangeAspect="1"/>
          </p:cNvPicPr>
          <p:nvPr/>
        </p:nvPicPr>
        <p:blipFill rotWithShape="1">
          <a:blip r:embed="rId2"/>
          <a:srcRect t="12445" b="8593"/>
          <a:stretch/>
        </p:blipFill>
        <p:spPr>
          <a:xfrm>
            <a:off x="-19050" y="-47625"/>
            <a:ext cx="12192000" cy="6197600"/>
          </a:xfrm>
          <a:prstGeom prst="rect">
            <a:avLst/>
          </a:prstGeom>
        </p:spPr>
      </p:pic>
    </p:spTree>
    <p:extLst>
      <p:ext uri="{BB962C8B-B14F-4D97-AF65-F5344CB8AC3E}">
        <p14:creationId xmlns:p14="http://schemas.microsoft.com/office/powerpoint/2010/main" val="317676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067E1A7-2CDC-430D-8A8F-BF0C4E5952AE}"/>
              </a:ext>
            </a:extLst>
          </p:cNvPr>
          <p:cNvPicPr>
            <a:picLocks noChangeAspect="1"/>
          </p:cNvPicPr>
          <p:nvPr/>
        </p:nvPicPr>
        <p:blipFill rotWithShape="1">
          <a:blip r:embed="rId2"/>
          <a:srcRect t="12296" b="9482"/>
          <a:stretch/>
        </p:blipFill>
        <p:spPr>
          <a:xfrm>
            <a:off x="0" y="0"/>
            <a:ext cx="12192000" cy="6858000"/>
          </a:xfrm>
          <a:prstGeom prst="rect">
            <a:avLst/>
          </a:prstGeom>
        </p:spPr>
      </p:pic>
    </p:spTree>
    <p:extLst>
      <p:ext uri="{BB962C8B-B14F-4D97-AF65-F5344CB8AC3E}">
        <p14:creationId xmlns:p14="http://schemas.microsoft.com/office/powerpoint/2010/main" val="2002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ABF0DC-4AEC-4FC7-9E4C-413E4D01AB25}"/>
              </a:ext>
            </a:extLst>
          </p:cNvPr>
          <p:cNvSpPr txBox="1"/>
          <p:nvPr/>
        </p:nvSpPr>
        <p:spPr>
          <a:xfrm>
            <a:off x="1019796" y="917713"/>
            <a:ext cx="10152408" cy="5327373"/>
          </a:xfrm>
          <a:prstGeom prst="rect">
            <a:avLst/>
          </a:prstGeom>
          <a:noFill/>
        </p:spPr>
        <p:txBody>
          <a:bodyPr wrap="square" lIns="0" tIns="0" rIns="0" bIns="0" rtlCol="0">
            <a:noAutofit/>
          </a:bodyPr>
          <a:lstStyle/>
          <a:p>
            <a:pPr>
              <a:lnSpc>
                <a:spcPct val="100000"/>
              </a:lnSpc>
              <a:spcBef>
                <a:spcPts val="1200"/>
              </a:spcBef>
              <a:buSzPct val="100000"/>
            </a:pPr>
            <a:r>
              <a:rPr lang="en-US" sz="2800" b="1" dirty="0">
                <a:latin typeface="Times New Roman" panose="02020603050405020304" pitchFamily="18" charset="0"/>
                <a:cs typeface="Times New Roman" panose="02020603050405020304" pitchFamily="18" charset="0"/>
              </a:rPr>
              <a:t>ADVANTAGES</a:t>
            </a:r>
          </a:p>
          <a:p>
            <a:pPr>
              <a:lnSpc>
                <a:spcPct val="100000"/>
              </a:lnSpc>
              <a:spcBef>
                <a:spcPts val="1200"/>
              </a:spcBef>
              <a:buSzPct val="100000"/>
            </a:pPr>
            <a:endParaRPr lang="en-US" sz="2800" b="1" dirty="0"/>
          </a:p>
          <a:p>
            <a:pPr marL="457200" indent="-457200" algn="just">
              <a:lnSpc>
                <a:spcPct val="100000"/>
              </a:lnSpc>
              <a:spcBef>
                <a:spcPts val="1200"/>
              </a:spcBef>
              <a:buSzPct val="1000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Powerful data analysis</a:t>
            </a:r>
            <a:r>
              <a:rPr lang="en-US" sz="2400" dirty="0">
                <a:latin typeface="Times New Roman" panose="02020603050405020304" pitchFamily="18" charset="0"/>
                <a:cs typeface="Times New Roman" panose="02020603050405020304" pitchFamily="18" charset="0"/>
              </a:rPr>
              <a:t>: Splunk provides advanced search and analysis capabilities, allowing users to explore and gain insights from large volumes of data. It offers real-time monitoring, data visualization, and reporting features, making it effective for troubleshooting, security analysis, and business intelligence.</a:t>
            </a:r>
          </a:p>
          <a:p>
            <a:pPr marL="457200" indent="-457200" algn="just">
              <a:lnSpc>
                <a:spcPct val="100000"/>
              </a:lnSpc>
              <a:spcBef>
                <a:spcPts val="1200"/>
              </a:spcBef>
              <a:buSzPct val="1000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Centralized data platform</a:t>
            </a:r>
            <a:r>
              <a:rPr lang="en-US" sz="2400" dirty="0">
                <a:latin typeface="Times New Roman" panose="02020603050405020304" pitchFamily="18" charset="0"/>
                <a:cs typeface="Times New Roman" panose="02020603050405020304" pitchFamily="18" charset="0"/>
              </a:rPr>
              <a:t>: Splunk serves as a centralized platform for collecting and indexing data from various sources such as logs, metrics, and events. It provides a unified view of data, enabling organizations to gain a holistic understanding of their systems, applications, and infrastructure.</a:t>
            </a:r>
          </a:p>
        </p:txBody>
      </p:sp>
    </p:spTree>
    <p:extLst>
      <p:ext uri="{BB962C8B-B14F-4D97-AF65-F5344CB8AC3E}">
        <p14:creationId xmlns:p14="http://schemas.microsoft.com/office/powerpoint/2010/main" val="315800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3A5B02-6760-4C2C-B3AA-4264872CE328}"/>
              </a:ext>
            </a:extLst>
          </p:cNvPr>
          <p:cNvSpPr txBox="1"/>
          <p:nvPr/>
        </p:nvSpPr>
        <p:spPr>
          <a:xfrm>
            <a:off x="681038" y="980956"/>
            <a:ext cx="10829924" cy="5201424"/>
          </a:xfrm>
          <a:prstGeom prst="rect">
            <a:avLst/>
          </a:prstGeom>
          <a:noFill/>
        </p:spPr>
        <p:txBody>
          <a:bodyPr wrap="square">
            <a:spAutoFit/>
          </a:bodyPr>
          <a:lstStyle/>
          <a:p>
            <a:pPr marL="457200" indent="-457200" algn="just">
              <a:lnSpc>
                <a:spcPct val="100000"/>
              </a:lnSpc>
              <a:spcBef>
                <a:spcPts val="1200"/>
              </a:spcBef>
              <a:buSzPct val="1000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Scalability and performance</a:t>
            </a:r>
            <a:r>
              <a:rPr lang="en-US" sz="2400" dirty="0">
                <a:latin typeface="Times New Roman" panose="02020603050405020304" pitchFamily="18" charset="0"/>
                <a:cs typeface="Times New Roman" panose="02020603050405020304" pitchFamily="18" charset="0"/>
              </a:rPr>
              <a:t>: Splunk is designed to handle high volumes of data efficiently. It can scale horizontally by adding additional indexers to handle increased data ingestion and search load. Its distributed architecture ensures fast and responsive searches, even with large datasets.</a:t>
            </a:r>
          </a:p>
          <a:p>
            <a:pPr marL="457200" indent="-457200" algn="just">
              <a:lnSpc>
                <a:spcPct val="100000"/>
              </a:lnSpc>
              <a:spcBef>
                <a:spcPts val="1200"/>
              </a:spcBef>
              <a:buSzPct val="1000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Integration capabilities</a:t>
            </a:r>
            <a:r>
              <a:rPr lang="en-US" sz="2400" dirty="0">
                <a:latin typeface="Times New Roman" panose="02020603050405020304" pitchFamily="18" charset="0"/>
                <a:cs typeface="Times New Roman" panose="02020603050405020304" pitchFamily="18" charset="0"/>
              </a:rPr>
              <a:t>: Splunk offers a wide range of integrations with various data sources, third-party tools, and technologies. It can ingest data from diverse systems, including servers, applications, network devices, cloud platforms, and more. This flexibility allows organizations to leverage existing infrastructure and tools within their ecosystem.</a:t>
            </a:r>
          </a:p>
          <a:p>
            <a:pPr marL="457200" indent="-457200" algn="just">
              <a:lnSpc>
                <a:spcPct val="100000"/>
              </a:lnSpc>
              <a:spcBef>
                <a:spcPts val="1200"/>
              </a:spcBef>
              <a:buSzPct val="10000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Security and compliance</a:t>
            </a:r>
            <a:r>
              <a:rPr lang="en-US" sz="2400" dirty="0">
                <a:latin typeface="Times New Roman" panose="02020603050405020304" pitchFamily="18" charset="0"/>
                <a:cs typeface="Times New Roman" panose="02020603050405020304" pitchFamily="18" charset="0"/>
              </a:rPr>
              <a:t>: Splunk provides features for log analysis, anomaly detection, and incident response, making it valuable for security monitoring and compliance purposes. It can help detect and investigate security incidents, analyze threat patterns, and support regulatory compliance initiatives.</a:t>
            </a:r>
          </a:p>
        </p:txBody>
      </p:sp>
    </p:spTree>
    <p:extLst>
      <p:ext uri="{BB962C8B-B14F-4D97-AF65-F5344CB8AC3E}">
        <p14:creationId xmlns:p14="http://schemas.microsoft.com/office/powerpoint/2010/main" val="250439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DC8DC3-8865-4AC5-8BB1-E63C8032D859}"/>
              </a:ext>
            </a:extLst>
          </p:cNvPr>
          <p:cNvSpPr txBox="1"/>
          <p:nvPr/>
        </p:nvSpPr>
        <p:spPr>
          <a:xfrm>
            <a:off x="762414" y="838821"/>
            <a:ext cx="10436087" cy="5180358"/>
          </a:xfrm>
          <a:prstGeom prst="rect">
            <a:avLst/>
          </a:prstGeom>
          <a:noFill/>
        </p:spPr>
        <p:txBody>
          <a:bodyPr wrap="square" lIns="0" tIns="0" rIns="0" bIns="0" rtlCol="0">
            <a:noAutofit/>
          </a:bodyPr>
          <a:lstStyle/>
          <a:p>
            <a:pPr>
              <a:lnSpc>
                <a:spcPct val="100000"/>
              </a:lnSpc>
              <a:spcBef>
                <a:spcPts val="1200"/>
              </a:spcBef>
              <a:buSzPct val="100000"/>
            </a:pPr>
            <a:r>
              <a:rPr lang="en-US" sz="2800" b="1" dirty="0">
                <a:latin typeface="Times New Roman" panose="02020603050405020304" pitchFamily="18" charset="0"/>
                <a:cs typeface="Times New Roman" panose="02020603050405020304" pitchFamily="18" charset="0"/>
              </a:rPr>
              <a:t>DISADVANTAGES</a:t>
            </a:r>
          </a:p>
          <a:p>
            <a:pPr>
              <a:lnSpc>
                <a:spcPct val="100000"/>
              </a:lnSpc>
              <a:spcBef>
                <a:spcPts val="1200"/>
              </a:spcBef>
              <a:buSzPct val="100000"/>
            </a:pPr>
            <a:endParaRPr lang="en-US" sz="2800" b="1" dirty="0">
              <a:latin typeface="Times New Roman" panose="02020603050405020304" pitchFamily="18" charset="0"/>
              <a:cs typeface="Times New Roman" panose="02020603050405020304" pitchFamily="18" charset="0"/>
            </a:endParaRPr>
          </a:p>
          <a:p>
            <a:pPr marL="342900" indent="-342900" algn="just" rtl="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Cost</a:t>
            </a:r>
            <a:r>
              <a:rPr lang="en-US" sz="2400" dirty="0">
                <a:latin typeface="Times New Roman" panose="02020603050405020304" pitchFamily="18" charset="0"/>
                <a:cs typeface="Times New Roman" panose="02020603050405020304" pitchFamily="18" charset="0"/>
              </a:rPr>
              <a:t>: Splunk is a commercial product, and its licensing costs can be a significant factor, especially for organizations with large data volumes. The cost structure is based on data ingestion volume, and as the data grows, the licensing costs can increase significantly.</a:t>
            </a:r>
          </a:p>
          <a:p>
            <a:pPr algn="just" rtl="0"/>
            <a:endParaRPr lang="en-US" sz="2400" dirty="0">
              <a:latin typeface="Times New Roman" panose="02020603050405020304" pitchFamily="18" charset="0"/>
              <a:cs typeface="Times New Roman" panose="02020603050405020304" pitchFamily="18" charset="0"/>
            </a:endParaRPr>
          </a:p>
          <a:p>
            <a:pPr marL="342900" indent="-342900" algn="just" rtl="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Learning curve</a:t>
            </a:r>
            <a:r>
              <a:rPr lang="en-US" sz="2400" dirty="0">
                <a:latin typeface="Times New Roman" panose="02020603050405020304" pitchFamily="18" charset="0"/>
                <a:cs typeface="Times New Roman" panose="02020603050405020304" pitchFamily="18" charset="0"/>
              </a:rPr>
              <a:t>: While Splunk offers powerful capabilities, it has a steep learning curve. Users need to become familiar with Splunk's search language, data models, and app development concepts to fully utilize its features. Training and expertise may be required to effectively use and administer Splunk.</a:t>
            </a:r>
          </a:p>
          <a:p>
            <a:pPr marL="457200" indent="-457200">
              <a:lnSpc>
                <a:spcPct val="100000"/>
              </a:lnSpc>
              <a:spcBef>
                <a:spcPts val="1200"/>
              </a:spcBef>
              <a:buSzPct val="100000"/>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60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E8F699-3DED-4BDA-9D15-22BABA0754C1}"/>
              </a:ext>
            </a:extLst>
          </p:cNvPr>
          <p:cNvSpPr txBox="1"/>
          <p:nvPr/>
        </p:nvSpPr>
        <p:spPr>
          <a:xfrm>
            <a:off x="733425" y="962442"/>
            <a:ext cx="10563225" cy="5170646"/>
          </a:xfrm>
          <a:prstGeom prst="rect">
            <a:avLst/>
          </a:prstGeom>
          <a:noFill/>
        </p:spPr>
        <p:txBody>
          <a:bodyPr wrap="square">
            <a:spAutoFit/>
          </a:bodyPr>
          <a:lstStyle/>
          <a:p>
            <a:pPr marL="342900" indent="-342900" algn="just" rtl="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Resource-intensive</a:t>
            </a:r>
            <a:r>
              <a:rPr lang="en-US" sz="2400" dirty="0">
                <a:latin typeface="Times New Roman" panose="02020603050405020304" pitchFamily="18" charset="0"/>
                <a:cs typeface="Times New Roman" panose="02020603050405020304" pitchFamily="18" charset="0"/>
              </a:rPr>
              <a:t>: Splunk can be resource-intensive in terms of hardware and infrastructure requirements. Organizations need to allocate sufficient storage, computing power, and network resources to handle the data ingestion, indexing, and searching processes effectively.</a:t>
            </a:r>
          </a:p>
          <a:p>
            <a:pPr algn="just" rtl="0"/>
            <a:endParaRPr lang="en-US" sz="2400" dirty="0">
              <a:latin typeface="Times New Roman" panose="02020603050405020304" pitchFamily="18" charset="0"/>
              <a:cs typeface="Times New Roman" panose="02020603050405020304" pitchFamily="18" charset="0"/>
            </a:endParaRPr>
          </a:p>
          <a:p>
            <a:pPr marL="342900" indent="-342900" algn="just" rtl="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Complexity for large-scale deployments</a:t>
            </a:r>
            <a:r>
              <a:rPr lang="en-US" sz="2400" dirty="0">
                <a:latin typeface="Times New Roman" panose="02020603050405020304" pitchFamily="18" charset="0"/>
                <a:cs typeface="Times New Roman" panose="02020603050405020304" pitchFamily="18" charset="0"/>
              </a:rPr>
              <a:t>: Managing and scaling Splunk in large-scale deployments can be complex. Organizations may need to design and implement a distributed deployment architecture, manage cluster configurations, and optimize performance to handle the growing data volume efficiently.</a:t>
            </a:r>
          </a:p>
          <a:p>
            <a:pPr marL="342900" indent="-342900" algn="just" rtl="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rtl="0">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Vendor lock-in</a:t>
            </a:r>
            <a:r>
              <a:rPr lang="en-US" sz="2400" dirty="0">
                <a:latin typeface="Times New Roman" panose="02020603050405020304" pitchFamily="18" charset="0"/>
                <a:cs typeface="Times New Roman" panose="02020603050405020304" pitchFamily="18" charset="0"/>
              </a:rPr>
              <a:t>: Choosing Splunk as a primary data analytics platform may lead to vendor lock-in, as transitioning to another platform can involve significant effort and cost.</a:t>
            </a:r>
            <a:endParaRPr lang="en-US" sz="2400" dirty="0">
              <a:effectLst/>
              <a:latin typeface="Times New Roman" panose="02020603050405020304" pitchFamily="18" charset="0"/>
              <a:cs typeface="Times New Roman" panose="02020603050405020304" pitchFamily="18" charset="0"/>
            </a:endParaRPr>
          </a:p>
          <a:p>
            <a:pPr marL="342900" indent="-342900" algn="just" rtl="0">
              <a:buFont typeface="Wingdings" panose="05000000000000000000" pitchFamily="2" charset="2"/>
              <a:buChar char="§"/>
            </a:pPr>
            <a:endParaRPr lang="en-US" sz="1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07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F544C0-A8BA-4881-825E-6CA2BCE25628}"/>
              </a:ext>
            </a:extLst>
          </p:cNvPr>
          <p:cNvSpPr txBox="1"/>
          <p:nvPr/>
        </p:nvSpPr>
        <p:spPr>
          <a:xfrm>
            <a:off x="918647" y="829406"/>
            <a:ext cx="10171393" cy="2168430"/>
          </a:xfrm>
          <a:prstGeom prst="rect">
            <a:avLst/>
          </a:prstGeom>
          <a:noFill/>
        </p:spPr>
        <p:txBody>
          <a:bodyPr wrap="square" lIns="0" tIns="0" rIns="0" bIns="0" rtlCol="0">
            <a:noAutofit/>
          </a:bodyPr>
          <a:lstStyle/>
          <a:p>
            <a:pPr>
              <a:lnSpc>
                <a:spcPct val="100000"/>
              </a:lnSpc>
              <a:spcBef>
                <a:spcPts val="1200"/>
              </a:spcBef>
              <a:buSzPct val="100000"/>
            </a:pPr>
            <a:r>
              <a:rPr lang="en-US" sz="3200" b="1" dirty="0">
                <a:latin typeface="Times New Roman" panose="02020603050405020304" pitchFamily="18" charset="0"/>
                <a:cs typeface="Times New Roman" panose="02020603050405020304" pitchFamily="18" charset="0"/>
              </a:rPr>
              <a:t>REFERENCE</a:t>
            </a:r>
          </a:p>
          <a:p>
            <a:pPr>
              <a:lnSpc>
                <a:spcPct val="100000"/>
              </a:lnSpc>
              <a:spcBef>
                <a:spcPts val="1200"/>
              </a:spcBef>
              <a:buSzPct val="100000"/>
            </a:pPr>
            <a:endParaRPr lang="en-US" sz="3200" b="1" dirty="0">
              <a:latin typeface="Times New Roman" panose="02020603050405020304" pitchFamily="18" charset="0"/>
              <a:cs typeface="Times New Roman" panose="02020603050405020304" pitchFamily="18" charset="0"/>
            </a:endParaRPr>
          </a:p>
          <a:p>
            <a:pPr>
              <a:lnSpc>
                <a:spcPct val="100000"/>
              </a:lnSpc>
              <a:spcBef>
                <a:spcPts val="1200"/>
              </a:spcBef>
              <a:buSzPct val="100000"/>
            </a:pPr>
            <a:endParaRPr lang="en-US" sz="3200" b="1" dirty="0">
              <a:latin typeface="Times New Roman" panose="02020603050405020304" pitchFamily="18" charset="0"/>
              <a:cs typeface="Times New Roman" panose="02020603050405020304" pitchFamily="18" charset="0"/>
            </a:endParaRPr>
          </a:p>
          <a:p>
            <a:pPr>
              <a:spcBef>
                <a:spcPts val="1200"/>
              </a:spcBef>
              <a:buSzPct val="100000"/>
            </a:pPr>
            <a:r>
              <a:rPr lang="en-US" sz="3200" b="1" dirty="0">
                <a:latin typeface="Times New Roman" panose="02020603050405020304" pitchFamily="18" charset="0"/>
                <a:cs typeface="Times New Roman" panose="02020603050405020304" pitchFamily="18" charset="0"/>
              </a:rPr>
              <a:t>  </a:t>
            </a:r>
            <a:r>
              <a:rPr lang="en-IN" sz="2400" dirty="0">
                <a:hlinkClick r:id="rId2"/>
              </a:rPr>
              <a:t>https://github.com/ayshafathim/Splunk-Springboot</a:t>
            </a:r>
            <a:endParaRPr lang="en-IN" sz="2400" dirty="0"/>
          </a:p>
          <a:p>
            <a:pPr>
              <a:lnSpc>
                <a:spcPct val="100000"/>
              </a:lnSpc>
              <a:spcBef>
                <a:spcPts val="1200"/>
              </a:spcBef>
              <a:buSzPct val="100000"/>
            </a:pPr>
            <a:r>
              <a:rPr lang="en-US" sz="3200" b="1" dirty="0">
                <a:latin typeface="Times New Roman" panose="02020603050405020304" pitchFamily="18" charset="0"/>
                <a:cs typeface="Times New Roman" panose="02020603050405020304" pitchFamily="18" charset="0"/>
              </a:rPr>
              <a:t>                  </a:t>
            </a:r>
          </a:p>
        </p:txBody>
      </p:sp>
      <p:pic>
        <p:nvPicPr>
          <p:cNvPr id="1026" name="Picture 2" descr="GitHub Logos and Usage · GitHub">
            <a:extLst>
              <a:ext uri="{FF2B5EF4-FFF2-40B4-BE49-F238E27FC236}">
                <a16:creationId xmlns:a16="http://schemas.microsoft.com/office/drawing/2014/main" id="{55A59131-27AD-48AA-92A7-894451CEF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47" y="1519320"/>
            <a:ext cx="1152760" cy="1152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39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11,333 Thank You Images, Stock Photos &amp; Vectors | Shutterstock">
            <a:extLst>
              <a:ext uri="{FF2B5EF4-FFF2-40B4-BE49-F238E27FC236}">
                <a16:creationId xmlns:a16="http://schemas.microsoft.com/office/drawing/2014/main" id="{7504EA47-9BCA-48A7-A8DF-8355110ED9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4" t="10572" r="4602" b="22000"/>
          <a:stretch/>
        </p:blipFill>
        <p:spPr bwMode="auto">
          <a:xfrm>
            <a:off x="3667760" y="2377440"/>
            <a:ext cx="4927600" cy="179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66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creenshot, font, design&#10;&#10;Description automatically generated">
            <a:extLst>
              <a:ext uri="{FF2B5EF4-FFF2-40B4-BE49-F238E27FC236}">
                <a16:creationId xmlns:a16="http://schemas.microsoft.com/office/drawing/2014/main" id="{EFFEB9C7-0FD7-41B2-9C68-6EE73AC63CF5}"/>
              </a:ext>
            </a:extLst>
          </p:cNvPr>
          <p:cNvPicPr>
            <a:picLocks noGrp="1" noChangeAspect="1"/>
          </p:cNvPicPr>
          <p:nvPr>
            <p:ph sz="half" idx="2"/>
          </p:nvPr>
        </p:nvPicPr>
        <p:blipFill>
          <a:blip r:embed="rId2"/>
          <a:stretch>
            <a:fillRect/>
          </a:stretch>
        </p:blipFill>
        <p:spPr>
          <a:xfrm>
            <a:off x="0" y="0"/>
            <a:ext cx="12192000" cy="6858000"/>
          </a:xfrm>
        </p:spPr>
      </p:pic>
      <p:pic>
        <p:nvPicPr>
          <p:cNvPr id="8" name="Picture 7" descr="A picture containing font, white, typography, design&#10;&#10;Description automatically generated">
            <a:extLst>
              <a:ext uri="{FF2B5EF4-FFF2-40B4-BE49-F238E27FC236}">
                <a16:creationId xmlns:a16="http://schemas.microsoft.com/office/drawing/2014/main" id="{3FFCC87B-E5CF-4E8A-95DF-6AB9DDC8B0F8}"/>
              </a:ext>
            </a:extLst>
          </p:cNvPr>
          <p:cNvPicPr>
            <a:picLocks noChangeAspect="1"/>
          </p:cNvPicPr>
          <p:nvPr/>
        </p:nvPicPr>
        <p:blipFill>
          <a:blip r:embed="rId3"/>
          <a:stretch>
            <a:fillRect/>
          </a:stretch>
        </p:blipFill>
        <p:spPr>
          <a:xfrm>
            <a:off x="0" y="6337273"/>
            <a:ext cx="704886" cy="520727"/>
          </a:xfrm>
          <a:prstGeom prst="rect">
            <a:avLst/>
          </a:prstGeom>
        </p:spPr>
      </p:pic>
    </p:spTree>
    <p:extLst>
      <p:ext uri="{BB962C8B-B14F-4D97-AF65-F5344CB8AC3E}">
        <p14:creationId xmlns:p14="http://schemas.microsoft.com/office/powerpoint/2010/main" val="332339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line, diagram&#10;&#10;Description automatically generated">
            <a:extLst>
              <a:ext uri="{FF2B5EF4-FFF2-40B4-BE49-F238E27FC236}">
                <a16:creationId xmlns:a16="http://schemas.microsoft.com/office/drawing/2014/main" id="{E5A4AF71-5667-4AA3-B13E-05645F552DC5}"/>
              </a:ext>
            </a:extLst>
          </p:cNvPr>
          <p:cNvPicPr>
            <a:picLocks noChangeAspect="1"/>
          </p:cNvPicPr>
          <p:nvPr/>
        </p:nvPicPr>
        <p:blipFill>
          <a:blip r:embed="rId2"/>
          <a:stretch>
            <a:fillRect/>
          </a:stretch>
        </p:blipFill>
        <p:spPr>
          <a:xfrm>
            <a:off x="0" y="0"/>
            <a:ext cx="12191999" cy="6010275"/>
          </a:xfrm>
          <a:prstGeom prst="rect">
            <a:avLst/>
          </a:prstGeom>
        </p:spPr>
      </p:pic>
      <p:sp>
        <p:nvSpPr>
          <p:cNvPr id="7" name="Rectangle 6">
            <a:extLst>
              <a:ext uri="{FF2B5EF4-FFF2-40B4-BE49-F238E27FC236}">
                <a16:creationId xmlns:a16="http://schemas.microsoft.com/office/drawing/2014/main" id="{5F121A5A-EBA2-4815-9F3D-6498542FC788}"/>
              </a:ext>
            </a:extLst>
          </p:cNvPr>
          <p:cNvSpPr/>
          <p:nvPr/>
        </p:nvSpPr>
        <p:spPr>
          <a:xfrm>
            <a:off x="10617835" y="4902835"/>
            <a:ext cx="1320800" cy="1107440"/>
          </a:xfrm>
          <a:prstGeom prst="rect">
            <a:avLst/>
          </a:prstGeom>
          <a:solidFill>
            <a:schemeClr val="bg1"/>
          </a:solidFill>
          <a:ln>
            <a:solidFill>
              <a:schemeClr val="bg1"/>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39371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creenshot, font, logo&#10;&#10;Description automatically generated">
            <a:extLst>
              <a:ext uri="{FF2B5EF4-FFF2-40B4-BE49-F238E27FC236}">
                <a16:creationId xmlns:a16="http://schemas.microsoft.com/office/drawing/2014/main" id="{A34A57A6-EB7A-4A83-AC6F-786BC0FF369A}"/>
              </a:ext>
            </a:extLst>
          </p:cNvPr>
          <p:cNvPicPr>
            <a:picLocks noGrp="1" noChangeAspect="1"/>
          </p:cNvPicPr>
          <p:nvPr>
            <p:ph type="pic" sz="quarter" idx="16"/>
          </p:nvPr>
        </p:nvPicPr>
        <p:blipFill>
          <a:blip r:embed="rId2"/>
          <a:stretch/>
        </p:blipFill>
        <p:spPr>
          <a:xfrm>
            <a:off x="0" y="0"/>
            <a:ext cx="12192000" cy="6153150"/>
          </a:xfrm>
          <a:noFill/>
        </p:spPr>
      </p:pic>
      <p:sp>
        <p:nvSpPr>
          <p:cNvPr id="7" name="Rectangle 6">
            <a:extLst>
              <a:ext uri="{FF2B5EF4-FFF2-40B4-BE49-F238E27FC236}">
                <a16:creationId xmlns:a16="http://schemas.microsoft.com/office/drawing/2014/main" id="{1016E4C9-6595-412F-8AF1-7FAA566BF5EC}"/>
              </a:ext>
            </a:extLst>
          </p:cNvPr>
          <p:cNvSpPr/>
          <p:nvPr/>
        </p:nvSpPr>
        <p:spPr>
          <a:xfrm>
            <a:off x="10759440" y="4865370"/>
            <a:ext cx="1300480" cy="1087120"/>
          </a:xfrm>
          <a:prstGeom prst="rect">
            <a:avLst/>
          </a:prstGeom>
          <a:solidFill>
            <a:schemeClr val="bg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64279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font, logo&#10;&#10;Description automatically generated">
            <a:extLst>
              <a:ext uri="{FF2B5EF4-FFF2-40B4-BE49-F238E27FC236}">
                <a16:creationId xmlns:a16="http://schemas.microsoft.com/office/drawing/2014/main" id="{A5887410-260D-404F-A509-56A24EA2C883}"/>
              </a:ext>
            </a:extLst>
          </p:cNvPr>
          <p:cNvPicPr>
            <a:picLocks noChangeAspect="1"/>
          </p:cNvPicPr>
          <p:nvPr/>
        </p:nvPicPr>
        <p:blipFill>
          <a:blip r:embed="rId2"/>
          <a:stretch>
            <a:fillRect/>
          </a:stretch>
        </p:blipFill>
        <p:spPr>
          <a:xfrm>
            <a:off x="0" y="219075"/>
            <a:ext cx="12192000" cy="5943599"/>
          </a:xfrm>
          <a:prstGeom prst="rect">
            <a:avLst/>
          </a:prstGeom>
        </p:spPr>
      </p:pic>
      <p:sp>
        <p:nvSpPr>
          <p:cNvPr id="5" name="Rectangle 4">
            <a:extLst>
              <a:ext uri="{FF2B5EF4-FFF2-40B4-BE49-F238E27FC236}">
                <a16:creationId xmlns:a16="http://schemas.microsoft.com/office/drawing/2014/main" id="{1648DB53-80AA-4686-A733-8305C4BE8077}"/>
              </a:ext>
            </a:extLst>
          </p:cNvPr>
          <p:cNvSpPr/>
          <p:nvPr/>
        </p:nvSpPr>
        <p:spPr>
          <a:xfrm>
            <a:off x="10612755" y="4887594"/>
            <a:ext cx="1300480" cy="1087120"/>
          </a:xfrm>
          <a:prstGeom prst="rect">
            <a:avLst/>
          </a:prstGeom>
          <a:solidFill>
            <a:schemeClr val="bg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749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line, diagram&#10;&#10;Description automatically generated">
            <a:extLst>
              <a:ext uri="{FF2B5EF4-FFF2-40B4-BE49-F238E27FC236}">
                <a16:creationId xmlns:a16="http://schemas.microsoft.com/office/drawing/2014/main" id="{25728E48-2889-43C6-9704-C0AC06FCBBE1}"/>
              </a:ext>
            </a:extLst>
          </p:cNvPr>
          <p:cNvPicPr>
            <a:picLocks noChangeAspect="1"/>
          </p:cNvPicPr>
          <p:nvPr/>
        </p:nvPicPr>
        <p:blipFill>
          <a:blip r:embed="rId2"/>
          <a:stretch>
            <a:fillRect/>
          </a:stretch>
        </p:blipFill>
        <p:spPr>
          <a:xfrm>
            <a:off x="0" y="-508001"/>
            <a:ext cx="12192000" cy="6670676"/>
          </a:xfrm>
          <a:prstGeom prst="rect">
            <a:avLst/>
          </a:prstGeom>
        </p:spPr>
      </p:pic>
      <p:sp>
        <p:nvSpPr>
          <p:cNvPr id="4" name="Rectangle 3">
            <a:extLst>
              <a:ext uri="{FF2B5EF4-FFF2-40B4-BE49-F238E27FC236}">
                <a16:creationId xmlns:a16="http://schemas.microsoft.com/office/drawing/2014/main" id="{EB298AB6-D1B7-4F2B-9118-C43076BBA9B0}"/>
              </a:ext>
            </a:extLst>
          </p:cNvPr>
          <p:cNvSpPr/>
          <p:nvPr/>
        </p:nvSpPr>
        <p:spPr>
          <a:xfrm>
            <a:off x="10680065" y="4904739"/>
            <a:ext cx="1300480" cy="1087120"/>
          </a:xfrm>
          <a:prstGeom prst="rect">
            <a:avLst/>
          </a:prstGeom>
          <a:solidFill>
            <a:schemeClr val="bg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18208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03810AED-9FC9-4E0A-AACA-7277F1744599}"/>
              </a:ext>
            </a:extLst>
          </p:cNvPr>
          <p:cNvPicPr>
            <a:picLocks noChangeAspect="1"/>
          </p:cNvPicPr>
          <p:nvPr/>
        </p:nvPicPr>
        <p:blipFill>
          <a:blip r:embed="rId2"/>
          <a:stretch>
            <a:fillRect/>
          </a:stretch>
        </p:blipFill>
        <p:spPr>
          <a:xfrm>
            <a:off x="0" y="1"/>
            <a:ext cx="12192000" cy="6207760"/>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4E49D6F0-5D83-47D8-A9D6-10B261EAFF42}"/>
              </a:ext>
            </a:extLst>
          </p:cNvPr>
          <p:cNvPicPr>
            <a:picLocks noChangeAspect="1"/>
          </p:cNvPicPr>
          <p:nvPr/>
        </p:nvPicPr>
        <p:blipFill>
          <a:blip r:embed="rId2"/>
          <a:stretch>
            <a:fillRect/>
          </a:stretch>
        </p:blipFill>
        <p:spPr>
          <a:xfrm>
            <a:off x="0" y="-215901"/>
            <a:ext cx="12192000" cy="6207760"/>
          </a:xfrm>
          <a:prstGeom prst="rect">
            <a:avLst/>
          </a:prstGeom>
        </p:spPr>
      </p:pic>
      <p:sp>
        <p:nvSpPr>
          <p:cNvPr id="5" name="Rectangle 4">
            <a:extLst>
              <a:ext uri="{FF2B5EF4-FFF2-40B4-BE49-F238E27FC236}">
                <a16:creationId xmlns:a16="http://schemas.microsoft.com/office/drawing/2014/main" id="{2E1B5ADF-FCAB-40F7-B758-B9BF8C4A3911}"/>
              </a:ext>
            </a:extLst>
          </p:cNvPr>
          <p:cNvSpPr/>
          <p:nvPr/>
        </p:nvSpPr>
        <p:spPr>
          <a:xfrm>
            <a:off x="10680065" y="4904739"/>
            <a:ext cx="1300480" cy="1087120"/>
          </a:xfrm>
          <a:prstGeom prst="rect">
            <a:avLst/>
          </a:prstGeom>
          <a:solidFill>
            <a:schemeClr val="bg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6" name="Rectangle 5">
            <a:extLst>
              <a:ext uri="{FF2B5EF4-FFF2-40B4-BE49-F238E27FC236}">
                <a16:creationId xmlns:a16="http://schemas.microsoft.com/office/drawing/2014/main" id="{6DEB11F1-6244-40FB-B6A5-9D743AF9EEE3}"/>
              </a:ext>
            </a:extLst>
          </p:cNvPr>
          <p:cNvSpPr/>
          <p:nvPr/>
        </p:nvSpPr>
        <p:spPr>
          <a:xfrm>
            <a:off x="5391150" y="552450"/>
            <a:ext cx="1638300" cy="381000"/>
          </a:xfrm>
          <a:prstGeom prst="rect">
            <a:avLst/>
          </a:prstGeom>
          <a:solidFill>
            <a:schemeClr val="bg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Tree>
    <p:extLst>
      <p:ext uri="{BB962C8B-B14F-4D97-AF65-F5344CB8AC3E}">
        <p14:creationId xmlns:p14="http://schemas.microsoft.com/office/powerpoint/2010/main" val="1597409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C554DD5-31C5-4D5B-B30A-D263953855D8}"/>
              </a:ext>
            </a:extLst>
          </p:cNvPr>
          <p:cNvPicPr>
            <a:picLocks noChangeAspect="1"/>
          </p:cNvPicPr>
          <p:nvPr/>
        </p:nvPicPr>
        <p:blipFill rotWithShape="1">
          <a:blip r:embed="rId2"/>
          <a:srcRect l="859" t="12639" r="547" b="9028"/>
          <a:stretch/>
        </p:blipFill>
        <p:spPr>
          <a:xfrm>
            <a:off x="85725" y="228600"/>
            <a:ext cx="12020550" cy="5934075"/>
          </a:xfrm>
          <a:prstGeom prst="rect">
            <a:avLst/>
          </a:prstGeom>
        </p:spPr>
      </p:pic>
    </p:spTree>
    <p:extLst>
      <p:ext uri="{BB962C8B-B14F-4D97-AF65-F5344CB8AC3E}">
        <p14:creationId xmlns:p14="http://schemas.microsoft.com/office/powerpoint/2010/main" val="174342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C8DF7F3-1783-4220-A400-B2A43FE9E003}"/>
              </a:ext>
            </a:extLst>
          </p:cNvPr>
          <p:cNvPicPr>
            <a:picLocks noChangeAspect="1"/>
          </p:cNvPicPr>
          <p:nvPr/>
        </p:nvPicPr>
        <p:blipFill rotWithShape="1">
          <a:blip r:embed="rId2"/>
          <a:srcRect t="8846" b="15892"/>
          <a:stretch/>
        </p:blipFill>
        <p:spPr>
          <a:xfrm>
            <a:off x="0" y="0"/>
            <a:ext cx="12192000" cy="6207760"/>
          </a:xfrm>
          <a:prstGeom prst="rect">
            <a:avLst/>
          </a:prstGeom>
        </p:spPr>
      </p:pic>
    </p:spTree>
    <p:extLst>
      <p:ext uri="{BB962C8B-B14F-4D97-AF65-F5344CB8AC3E}">
        <p14:creationId xmlns:p14="http://schemas.microsoft.com/office/powerpoint/2010/main" val="226626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2a5145cd-5f35-4e40-804b-04ad7a33edf7" xsi:nil="true"/>
    <SharedWithUsers xmlns="f7113b4e-2ce0-4a3d-8ddb-863e1beee682">
      <UserInfo>
        <DisplayName>Lucas Warren(UST,US)</DisplayName>
        <AccountId>17221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66F445E10A0E44980ABF14EA8244AC" ma:contentTypeVersion="13" ma:contentTypeDescription="Create a new document." ma:contentTypeScope="" ma:versionID="aeca07c7475f7641e9ac1a8688efd6b6">
  <xsd:schema xmlns:xsd="http://www.w3.org/2001/XMLSchema" xmlns:xs="http://www.w3.org/2001/XMLSchema" xmlns:p="http://schemas.microsoft.com/office/2006/metadata/properties" xmlns:ns2="2a5145cd-5f35-4e40-804b-04ad7a33edf7" xmlns:ns3="f7113b4e-2ce0-4a3d-8ddb-863e1beee682" targetNamespace="http://schemas.microsoft.com/office/2006/metadata/properties" ma:root="true" ma:fieldsID="0078760a24b3dc7352439c0f51bf8340" ns2:_="" ns3:_="">
    <xsd:import namespace="2a5145cd-5f35-4e40-804b-04ad7a33edf7"/>
    <xsd:import namespace="f7113b4e-2ce0-4a3d-8ddb-863e1beee682"/>
    <xsd:element name="properties">
      <xsd:complexType>
        <xsd:sequence>
          <xsd:element name="documentManagement">
            <xsd:complexType>
              <xsd:all>
                <xsd:element ref="ns2:Statu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145cd-5f35-4e40-804b-04ad7a33edf7" elementFormDefault="qualified">
    <xsd:import namespace="http://schemas.microsoft.com/office/2006/documentManagement/types"/>
    <xsd:import namespace="http://schemas.microsoft.com/office/infopath/2007/PartnerControls"/>
    <xsd:element name="Status" ma:index="4" nillable="true" ma:displayName="Status" ma:internalName="Status" ma:readOnly="false">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113b4e-2ce0-4a3d-8ddb-863e1beee682"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8E9144-E3A5-41BC-AFE4-00414EB4BFE9}">
  <ds:schemaRefs>
    <ds:schemaRef ds:uri="http://schemas.openxmlformats.org/package/2006/metadata/core-properties"/>
    <ds:schemaRef ds:uri="http://purl.org/dc/terms/"/>
    <ds:schemaRef ds:uri="5de21204-f6c2-476d-9eb4-7ba6a46565b5"/>
    <ds:schemaRef ds:uri="http://schemas.microsoft.com/office/infopath/2007/PartnerControls"/>
    <ds:schemaRef ds:uri="http://schemas.microsoft.com/office/2006/documentManagement/types"/>
    <ds:schemaRef ds:uri="http://purl.org/dc/elements/1.1/"/>
    <ds:schemaRef ds:uri="http://schemas.microsoft.com/office/2006/metadata/properties"/>
    <ds:schemaRef ds:uri="3d490cd2-1cd2-4229-bf74-977b65ab40b2"/>
    <ds:schemaRef ds:uri="http://www.w3.org/XML/1998/namespace"/>
    <ds:schemaRef ds:uri="http://purl.org/dc/dcmitype/"/>
    <ds:schemaRef ds:uri="2a5145cd-5f35-4e40-804b-04ad7a33edf7"/>
    <ds:schemaRef ds:uri="f7113b4e-2ce0-4a3d-8ddb-863e1beee682"/>
  </ds:schemaRefs>
</ds:datastoreItem>
</file>

<file path=customXml/itemProps2.xml><?xml version="1.0" encoding="utf-8"?>
<ds:datastoreItem xmlns:ds="http://schemas.openxmlformats.org/officeDocument/2006/customXml" ds:itemID="{3DF18AF8-9165-447B-A970-765D04B49555}">
  <ds:schemaRefs>
    <ds:schemaRef ds:uri="http://schemas.microsoft.com/sharepoint/v3/contenttype/forms"/>
  </ds:schemaRefs>
</ds:datastoreItem>
</file>

<file path=customXml/itemProps3.xml><?xml version="1.0" encoding="utf-8"?>
<ds:datastoreItem xmlns:ds="http://schemas.openxmlformats.org/officeDocument/2006/customXml" ds:itemID="{2FFDA136-08C9-450F-A048-EEBB622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5145cd-5f35-4e40-804b-04ad7a33edf7"/>
    <ds:schemaRef ds:uri="f7113b4e-2ce0-4a3d-8ddb-863e1beee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1241</TotalTime>
  <Words>481</Words>
  <Application>Microsoft Office PowerPoint</Application>
  <PresentationFormat>Widescreen</PresentationFormat>
  <Paragraphs>24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Wingdings</vt:lpstr>
      <vt:lpstr>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Aysha Fathima(UST,IN)</cp:lastModifiedBy>
  <cp:revision>46</cp:revision>
  <cp:lastPrinted>2019-10-06T00:46:52Z</cp:lastPrinted>
  <dcterms:created xsi:type="dcterms:W3CDTF">2020-12-03T20:34:18Z</dcterms:created>
  <dcterms:modified xsi:type="dcterms:W3CDTF">2023-06-07T07:27:37Z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0x0101007166F445E10A0E44980ABF14EA8244AC</vt:lpwstr>
  </property>
</Properties>
</file>